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262" r:id="rId3"/>
    <p:sldId id="264" r:id="rId4"/>
    <p:sldId id="297" r:id="rId5"/>
    <p:sldId id="298" r:id="rId6"/>
    <p:sldId id="302" r:id="rId7"/>
    <p:sldId id="303" r:id="rId8"/>
    <p:sldId id="265" r:id="rId9"/>
    <p:sldId id="266" r:id="rId10"/>
    <p:sldId id="284" r:id="rId11"/>
    <p:sldId id="283" r:id="rId12"/>
    <p:sldId id="263" r:id="rId13"/>
    <p:sldId id="293" r:id="rId14"/>
    <p:sldId id="285" r:id="rId15"/>
    <p:sldId id="292" r:id="rId16"/>
    <p:sldId id="287" r:id="rId17"/>
    <p:sldId id="289" r:id="rId18"/>
    <p:sldId id="291" r:id="rId19"/>
    <p:sldId id="290" r:id="rId20"/>
    <p:sldId id="294" r:id="rId21"/>
    <p:sldId id="295" r:id="rId22"/>
    <p:sldId id="304" r:id="rId23"/>
    <p:sldId id="305"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1" d="100"/>
          <a:sy n="81" d="100"/>
        </p:scale>
        <p:origin x="-822" y="-2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3929625038"/>
      </p:ext>
    </p:extLst>
  </p:cSld>
  <p:clrMapOvr>
    <a:masterClrMapping/>
  </p:clrMapOvr>
  <p:transition>
    <p:dissolve/>
    <p:sndAc>
      <p:stSnd>
        <p:snd r:embed="rId1" name="chimes.wav"/>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1577364155"/>
      </p:ext>
    </p:extLst>
  </p:cSld>
  <p:clrMapOvr>
    <a:masterClrMapping/>
  </p:clrMapOvr>
  <p:transition>
    <p:dissolve/>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3221298934"/>
      </p:ext>
    </p:extLst>
  </p:cSld>
  <p:clrMapOvr>
    <a:masterClrMapping/>
  </p:clrMapOvr>
  <p:transition>
    <p:dissolve/>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2654750682"/>
      </p:ext>
    </p:extLst>
  </p:cSld>
  <p:clrMapOvr>
    <a:masterClrMapping/>
  </p:clrMapOvr>
  <p:transition>
    <p:dissolve/>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4263320563"/>
      </p:ext>
    </p:extLst>
  </p:cSld>
  <p:clrMapOvr>
    <a:masterClrMapping/>
  </p:clrMapOvr>
  <p:transition>
    <p:dissolve/>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1128724992"/>
      </p:ext>
    </p:extLst>
  </p:cSld>
  <p:clrMapOvr>
    <a:masterClrMapping/>
  </p:clrMapOvr>
  <p:transition>
    <p:dissolve/>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1717743885"/>
      </p:ext>
    </p:extLst>
  </p:cSld>
  <p:clrMapOvr>
    <a:masterClrMapping/>
  </p:clrMapOvr>
  <p:transition>
    <p:dissolve/>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4003265740"/>
      </p:ext>
    </p:extLst>
  </p:cSld>
  <p:clrMapOvr>
    <a:masterClrMapping/>
  </p:clrMapOvr>
  <p:transition>
    <p:dissolve/>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2662868503"/>
      </p:ext>
    </p:extLst>
  </p:cSld>
  <p:clrMapOvr>
    <a:masterClrMapping/>
  </p:clrMapOvr>
  <p:transition>
    <p:dissolve/>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3639512108"/>
      </p:ext>
    </p:extLst>
  </p:cSld>
  <p:clrMapOvr>
    <a:masterClrMapping/>
  </p:clrMapOvr>
  <p:transition>
    <p:dissolve/>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C517304-C2F9-4ED6-B97B-D65CC7D0D027}" type="datetimeFigureOut">
              <a:rPr lang="ru-RU" smtClean="0"/>
              <a:pPr/>
              <a:t>22.08.2024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B542B0D-F85D-43CF-9B7B-7EDAB4BB9552}" type="slidenum">
              <a:rPr lang="ru-RU" smtClean="0"/>
              <a:pPr/>
              <a:t>‹#›</a:t>
            </a:fld>
            <a:endParaRPr lang="ru-RU"/>
          </a:p>
        </p:txBody>
      </p:sp>
    </p:spTree>
    <p:extLst>
      <p:ext uri="{BB962C8B-B14F-4D97-AF65-F5344CB8AC3E}">
        <p14:creationId xmlns:p14="http://schemas.microsoft.com/office/powerpoint/2010/main" val="2729199194"/>
      </p:ext>
    </p:extLst>
  </p:cSld>
  <p:clrMapOvr>
    <a:masterClrMapping/>
  </p:clrMapOvr>
  <p:transition>
    <p:dissolve/>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70">
          <a:fgClr>
            <a:schemeClr val="accent6">
              <a:lumMod val="40000"/>
              <a:lumOff val="60000"/>
            </a:schemeClr>
          </a:fgClr>
          <a:bgClr>
            <a:schemeClr val="accent6">
              <a:lumMod val="75000"/>
            </a:schemeClr>
          </a:bgClr>
        </a:pattFill>
        <a:effectLst/>
      </p:bgPr>
    </p:bg>
    <p:spTree>
      <p:nvGrpSpPr>
        <p:cNvPr id="1" name=""/>
        <p:cNvGrpSpPr/>
        <p:nvPr/>
      </p:nvGrpSpPr>
      <p:grpSpPr>
        <a:xfrm>
          <a:off x="0" y="0"/>
          <a:ext cx="0" cy="0"/>
          <a:chOff x="0" y="0"/>
          <a:chExt cx="0" cy="0"/>
        </a:xfrm>
      </p:grpSpPr>
      <p:sp>
        <p:nvSpPr>
          <p:cNvPr id="7" name="Капля 6"/>
          <p:cNvSpPr/>
          <p:nvPr userDrawn="1"/>
        </p:nvSpPr>
        <p:spPr>
          <a:xfrm>
            <a:off x="107504" y="188640"/>
            <a:ext cx="8784976" cy="6408712"/>
          </a:xfrm>
          <a:prstGeom prst="teardrop">
            <a:avLst/>
          </a:prstGeom>
          <a:solidFill>
            <a:schemeClr val="accent6">
              <a:lumMod val="20000"/>
              <a:lumOff val="80000"/>
            </a:schemeClr>
          </a:solidFill>
          <a:ln w="762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endParaRPr lang="ru-RU" dirty="0" smtClean="0">
              <a:solidFill>
                <a:schemeClr val="accent6">
                  <a:lumMod val="50000"/>
                </a:schemeClr>
              </a:solidFill>
            </a:endParaRPr>
          </a:p>
          <a:p>
            <a:pPr algn="ctr"/>
            <a:r>
              <a:rPr lang="ru-RU" dirty="0" smtClean="0">
                <a:solidFill>
                  <a:schemeClr val="accent6">
                    <a:lumMod val="50000"/>
                  </a:schemeClr>
                </a:solidFill>
              </a:rPr>
              <a:t>         </a:t>
            </a:r>
          </a:p>
          <a:p>
            <a:pPr algn="ctr"/>
            <a:endParaRPr lang="ru-RU" sz="1000" dirty="0" smtClean="0">
              <a:solidFill>
                <a:schemeClr val="accent6">
                  <a:lumMod val="50000"/>
                </a:schemeClr>
              </a:solidFill>
            </a:endParaRPr>
          </a:p>
          <a:p>
            <a:pPr algn="ctr"/>
            <a:endParaRPr lang="ru-RU" sz="1000" dirty="0" smtClean="0">
              <a:solidFill>
                <a:schemeClr val="accent6">
                  <a:lumMod val="50000"/>
                </a:schemeClr>
              </a:solidFill>
            </a:endParaRPr>
          </a:p>
          <a:p>
            <a:pPr marL="0" indent="266700" algn="l"/>
            <a:endParaRPr lang="ru-RU" sz="1000" dirty="0" smtClean="0">
              <a:solidFill>
                <a:schemeClr val="accent6">
                  <a:lumMod val="50000"/>
                </a:schemeClr>
              </a:solidFill>
            </a:endParaRPr>
          </a:p>
          <a:p>
            <a:pPr marL="0" indent="266700" algn="l"/>
            <a:endParaRPr lang="ru-RU" sz="1000" dirty="0" smtClean="0">
              <a:solidFill>
                <a:schemeClr val="accent6">
                  <a:lumMod val="50000"/>
                </a:schemeClr>
              </a:solidFill>
            </a:endParaRPr>
          </a:p>
          <a:p>
            <a:pPr marL="0" indent="266700" algn="l"/>
            <a:endParaRPr lang="ru-RU" sz="1000" dirty="0" smtClean="0">
              <a:solidFill>
                <a:schemeClr val="accent6">
                  <a:lumMod val="50000"/>
                </a:schemeClr>
              </a:solidFill>
            </a:endParaRPr>
          </a:p>
          <a:p>
            <a:pPr marL="0" indent="266700" algn="r"/>
            <a:r>
              <a:rPr lang="ru-RU" sz="1000" baseline="0" dirty="0" smtClean="0">
                <a:solidFill>
                  <a:schemeClr val="accent6">
                    <a:lumMod val="50000"/>
                  </a:schemeClr>
                </a:solidFill>
              </a:rPr>
              <a:t>                                                                                                                                                                       </a:t>
            </a:r>
            <a:endParaRPr lang="ru-RU" sz="1200" dirty="0">
              <a:solidFill>
                <a:schemeClr val="bg1">
                  <a:lumMod val="65000"/>
                </a:schemeClr>
              </a:solidFill>
            </a:endParaRPr>
          </a:p>
        </p:txBody>
      </p:sp>
      <p:pic>
        <p:nvPicPr>
          <p:cNvPr id="9" name="Рисунок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rot="1021210">
            <a:off x="6390263" y="2494787"/>
            <a:ext cx="2639512" cy="2486420"/>
          </a:xfrm>
          <a:prstGeom prst="rect">
            <a:avLst/>
          </a:prstGeom>
        </p:spPr>
      </p:pic>
      <p:pic>
        <p:nvPicPr>
          <p:cNvPr id="8" name="Рисунок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20129199">
            <a:off x="130737" y="-4151"/>
            <a:ext cx="1916832" cy="1916832"/>
          </a:xfrm>
          <a:prstGeom prst="rect">
            <a:avLst/>
          </a:prstGeom>
        </p:spPr>
      </p:pic>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428596" y="1500174"/>
            <a:ext cx="8229600"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395536" y="60212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17304-C2F9-4ED6-B97B-D65CC7D0D027}" type="datetimeFigureOut">
              <a:rPr lang="ru-RU" smtClean="0"/>
              <a:pPr/>
              <a:t>22.08.2024</a:t>
            </a:fld>
            <a:endParaRPr lang="ru-RU" dirty="0"/>
          </a:p>
        </p:txBody>
      </p:sp>
      <p:sp>
        <p:nvSpPr>
          <p:cNvPr id="5" name="Нижний колонтитул 4"/>
          <p:cNvSpPr>
            <a:spLocks noGrp="1"/>
          </p:cNvSpPr>
          <p:nvPr>
            <p:ph type="ftr" sz="quarter" idx="3"/>
          </p:nvPr>
        </p:nvSpPr>
        <p:spPr>
          <a:xfrm>
            <a:off x="3052192" y="5661248"/>
            <a:ext cx="2895600" cy="365125"/>
          </a:xfrm>
          <a:prstGeom prst="rect">
            <a:avLst/>
          </a:prstGeom>
        </p:spPr>
        <p:txBody>
          <a:bodyPr vert="horz" lIns="91440" tIns="45720" rIns="91440" bIns="45720" rtlCol="0" anchor="ctr"/>
          <a:lstStyle>
            <a:lvl1pPr algn="ctr">
              <a:defRPr sz="1200" b="1">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42B0D-F85D-43CF-9B7B-7EDAB4BB9552}" type="slidenum">
              <a:rPr lang="ru-RU" smtClean="0"/>
              <a:pPr/>
              <a:t>‹#›</a:t>
            </a:fld>
            <a:endParaRPr lang="ru-RU" dirty="0"/>
          </a:p>
        </p:txBody>
      </p:sp>
      <p:sp>
        <p:nvSpPr>
          <p:cNvPr id="10" name="Прямоугольник 9"/>
          <p:cNvSpPr/>
          <p:nvPr userDrawn="1"/>
        </p:nvSpPr>
        <p:spPr>
          <a:xfrm>
            <a:off x="6786578" y="6611779"/>
            <a:ext cx="2172390" cy="246221"/>
          </a:xfrm>
          <a:prstGeom prst="rect">
            <a:avLst/>
          </a:prstGeom>
        </p:spPr>
        <p:txBody>
          <a:bodyPr wrap="none">
            <a:spAutoFit/>
          </a:bodyPr>
          <a:lstStyle/>
          <a:p>
            <a:pPr marL="0" indent="266700" algn="r"/>
            <a:r>
              <a:rPr lang="de-DE" sz="1000" dirty="0" smtClean="0">
                <a:solidFill>
                  <a:schemeClr val="bg1">
                    <a:lumMod val="65000"/>
                  </a:schemeClr>
                </a:solidFill>
              </a:rPr>
              <a:t>http://lorochkapogonec.ucoz.ru/</a:t>
            </a:r>
            <a:endParaRPr lang="ru-RU" sz="1000" dirty="0">
              <a:solidFill>
                <a:schemeClr val="bg1">
                  <a:lumMod val="65000"/>
                </a:schemeClr>
              </a:solidFill>
            </a:endParaRPr>
          </a:p>
        </p:txBody>
      </p:sp>
    </p:spTree>
    <p:extLst>
      <p:ext uri="{BB962C8B-B14F-4D97-AF65-F5344CB8AC3E}">
        <p14:creationId xmlns:p14="http://schemas.microsoft.com/office/powerpoint/2010/main" val="175846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sndAc>
      <p:stSnd>
        <p:snd r:embed="rId13" name="chimes.wav"/>
      </p:stSnd>
    </p:sndAc>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0" indent="9144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hyperlink" Target="https://www.maam.ru/obrazovanie/vospitanie-detej" TargetMode="Externa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maam.ru/obrazovanie/vospitanie-konsultacii" TargetMode="External"/><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i="1" dirty="0" smtClean="0">
                <a:solidFill>
                  <a:srgbClr val="FF0000"/>
                </a:solidFill>
              </a:rPr>
              <a:t>               </a:t>
            </a:r>
            <a:endParaRPr lang="ru-RU" i="1" dirty="0">
              <a:solidFill>
                <a:srgbClr val="FF0000"/>
              </a:solidFill>
            </a:endParaRPr>
          </a:p>
        </p:txBody>
      </p:sp>
      <p:sp>
        <p:nvSpPr>
          <p:cNvPr id="4" name="Текст 3"/>
          <p:cNvSpPr>
            <a:spLocks noGrp="1"/>
          </p:cNvSpPr>
          <p:nvPr>
            <p:ph type="body" sz="half" idx="2"/>
          </p:nvPr>
        </p:nvSpPr>
        <p:spPr>
          <a:xfrm>
            <a:off x="539552" y="2996952"/>
            <a:ext cx="5767177" cy="3740782"/>
          </a:xfrm>
        </p:spPr>
        <p:txBody>
          <a:bodyPr/>
          <a:lstStyle/>
          <a:p>
            <a:endParaRPr lang="ru-RU" dirty="0" smtClean="0"/>
          </a:p>
        </p:txBody>
      </p:sp>
      <p:sp>
        <p:nvSpPr>
          <p:cNvPr id="3" name="Объект 2"/>
          <p:cNvSpPr>
            <a:spLocks noGrp="1"/>
          </p:cNvSpPr>
          <p:nvPr>
            <p:ph idx="1"/>
          </p:nvPr>
        </p:nvSpPr>
        <p:spPr>
          <a:xfrm>
            <a:off x="1763688" y="260648"/>
            <a:ext cx="6263878" cy="2736303"/>
          </a:xfrm>
        </p:spPr>
        <p:txBody>
          <a:bodyPr>
            <a:normAutofit/>
          </a:bodyPr>
          <a:lstStyle/>
          <a:p>
            <a:pPr marL="0" indent="0">
              <a:buNone/>
            </a:pPr>
            <a:r>
              <a:rPr lang="ru-RU" sz="2800" b="1" dirty="0" smtClean="0"/>
              <a:t>«Модели воплощения вариативной части ФОП ДО с учётом специфики дошкольного учреждения, этнокультурной составляющей и интересов воспитанников и их родителей.» </a:t>
            </a:r>
            <a:endParaRPr lang="ru-RU" sz="2800" b="1" dirty="0"/>
          </a:p>
        </p:txBody>
      </p:sp>
      <p:pic>
        <p:nvPicPr>
          <p:cNvPr id="1026" name="Picture 2" descr="C:\Users\Неля Геннадьевна\Desktop\Урок(2)\20220721_1832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033"/>
          <a:stretch/>
        </p:blipFill>
        <p:spPr bwMode="auto">
          <a:xfrm>
            <a:off x="395536" y="2996952"/>
            <a:ext cx="6921810" cy="3528392"/>
          </a:xfrm>
          <a:prstGeom prst="ellipse">
            <a:avLst/>
          </a:prstGeom>
          <a:ln w="190500" cap="rnd">
            <a:solidFill>
              <a:srgbClr val="FF0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274638"/>
            <a:ext cx="6779096" cy="1354162"/>
          </a:xfrm>
        </p:spPr>
        <p:txBody>
          <a:bodyPr>
            <a:normAutofit fontScale="90000"/>
          </a:bodyPr>
          <a:lstStyle/>
          <a:p>
            <a:pPr algn="l"/>
            <a:r>
              <a:rPr lang="ru-RU" sz="2000" b="1" dirty="0" smtClean="0"/>
              <a:t/>
            </a:r>
            <a:br>
              <a:rPr lang="ru-RU" sz="2000" b="1" dirty="0" smtClean="0"/>
            </a:br>
            <a:r>
              <a:rPr lang="ru-RU" sz="2000" b="1" dirty="0"/>
              <a:t/>
            </a:r>
            <a:br>
              <a:rPr lang="ru-RU" sz="2000" b="1" dirty="0"/>
            </a:br>
            <a:r>
              <a:rPr lang="ru-RU" sz="2000" b="1" dirty="0" smtClean="0"/>
              <a:t/>
            </a:r>
            <a:br>
              <a:rPr lang="ru-RU" sz="2000" b="1" dirty="0" smtClean="0"/>
            </a:br>
            <a:r>
              <a:rPr lang="ru-RU" sz="2000" b="1" dirty="0"/>
              <a:t/>
            </a:r>
            <a:br>
              <a:rPr lang="ru-RU" sz="2000" b="1" dirty="0"/>
            </a:br>
            <a:r>
              <a:rPr lang="ru-RU" sz="2000" b="1" dirty="0" smtClean="0"/>
              <a:t>В каждой групповой комнате есть уголок национальной культуры, в содержание которого входит:</a:t>
            </a:r>
            <a:br>
              <a:rPr lang="ru-RU" sz="2000" b="1" dirty="0" smtClean="0"/>
            </a:br>
            <a:r>
              <a:rPr lang="ru-RU" sz="2000" b="1" dirty="0" smtClean="0"/>
              <a:t>- куклы в национальных костюмах;</a:t>
            </a:r>
            <a:br>
              <a:rPr lang="ru-RU" sz="2000" b="1" dirty="0" smtClean="0"/>
            </a:br>
            <a:r>
              <a:rPr lang="ru-RU" sz="2000" b="1" dirty="0" smtClean="0"/>
              <a:t>- предметы декоративно-прикладного искусства;</a:t>
            </a:r>
            <a:br>
              <a:rPr lang="ru-RU" sz="2000" b="1" dirty="0" smtClean="0"/>
            </a:br>
            <a:r>
              <a:rPr lang="ru-RU" sz="2000" b="1" dirty="0" smtClean="0"/>
              <a:t>- художественная литература на русском и алтайском языках;</a:t>
            </a:r>
            <a:br>
              <a:rPr lang="ru-RU" sz="2000" b="1" dirty="0" smtClean="0"/>
            </a:br>
            <a:r>
              <a:rPr lang="ru-RU" sz="2000" b="1" dirty="0" smtClean="0"/>
              <a:t>- государственная символика;</a:t>
            </a:r>
            <a:br>
              <a:rPr lang="ru-RU" sz="2000" b="1" dirty="0" smtClean="0"/>
            </a:br>
            <a:r>
              <a:rPr lang="ru-RU" sz="2000" b="1" dirty="0" smtClean="0"/>
              <a:t>- дидактические игры.</a:t>
            </a:r>
            <a:br>
              <a:rPr lang="ru-RU" sz="2000" b="1" dirty="0" smtClean="0"/>
            </a:br>
            <a:r>
              <a:rPr lang="ru-RU" sz="2000" b="1" dirty="0" smtClean="0"/>
              <a:t>Созданы и функционируют этно-кружки, художественные  мастерские, семейные  гостиные.</a:t>
            </a:r>
            <a:endParaRPr lang="ru-RU" sz="2000" b="1" dirty="0"/>
          </a:p>
        </p:txBody>
      </p:sp>
      <p:pic>
        <p:nvPicPr>
          <p:cNvPr id="1026" name="Picture 2" descr="C:\Users\Неля Геннадьевна\Desktop\9 мая 2023\20231017_163145.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t="28892" b="9830"/>
          <a:stretch/>
        </p:blipFill>
        <p:spPr bwMode="auto">
          <a:xfrm>
            <a:off x="3059832" y="4293096"/>
            <a:ext cx="4700519" cy="2160240"/>
          </a:xfrm>
          <a:prstGeom prst="roundRect">
            <a:avLst>
              <a:gd name="adj" fmla="val 11111"/>
            </a:avLst>
          </a:prstGeom>
          <a:ln w="190500" cap="rnd">
            <a:solidFill>
              <a:srgbClr val="FFC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27" name="Picture 3" descr="C:\Users\Неля Геннадьевна\Desktop\9 мая 2023\20231017_164427.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9529" y="3293984"/>
            <a:ext cx="3528392" cy="2646295"/>
          </a:xfrm>
          <a:prstGeom prst="roundRect">
            <a:avLst>
              <a:gd name="adj" fmla="val 11111"/>
            </a:avLst>
          </a:prstGeom>
          <a:ln w="190500" cap="rnd">
            <a:solidFill>
              <a:srgbClr val="FF0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1" name="Picture 3" descr="C:\Users\Неля Геннадьевна\Desktop\алтай\20230220_161141.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b="14026"/>
          <a:stretch/>
        </p:blipFill>
        <p:spPr bwMode="auto">
          <a:xfrm>
            <a:off x="3131840" y="116632"/>
            <a:ext cx="4618856" cy="2978260"/>
          </a:xfrm>
          <a:prstGeom prst="roundRect">
            <a:avLst>
              <a:gd name="adj" fmla="val 11111"/>
            </a:avLst>
          </a:prstGeom>
          <a:ln w="190500" cap="rnd">
            <a:solidFill>
              <a:srgbClr val="FFFF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050" name="Picture 2"/>
          <p:cNvPicPr>
            <a:picLocks noGrp="1" noChangeAspect="1" noChangeArrowheads="1"/>
          </p:cNvPicPr>
          <p:nvPr>
            <p:ph sz="half" idx="1"/>
          </p:nvPr>
        </p:nvPicPr>
        <p:blipFill rotWithShape="1">
          <a:blip r:embed="rId4" cstate="print">
            <a:extLst>
              <a:ext uri="{28A0092B-C50C-407E-A947-70E740481C1C}">
                <a14:useLocalDpi xmlns:a14="http://schemas.microsoft.com/office/drawing/2010/main" val="0"/>
              </a:ext>
            </a:extLst>
          </a:blip>
          <a:srcRect t="15521"/>
          <a:stretch/>
        </p:blipFill>
        <p:spPr bwMode="auto">
          <a:xfrm>
            <a:off x="3491880" y="2924944"/>
            <a:ext cx="3394472" cy="3823504"/>
          </a:xfrm>
          <a:prstGeom prst="roundRect">
            <a:avLst>
              <a:gd name="adj" fmla="val 11111"/>
            </a:avLst>
          </a:prstGeom>
          <a:ln w="190500" cap="rnd">
            <a:solidFill>
              <a:srgbClr val="FF0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2052" name="Picture 4" descr="C:\Users\Неля Геннадьевна\Desktop\алтай\20231212_1323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08774" y="2474894"/>
            <a:ext cx="3888433" cy="2916325"/>
          </a:xfrm>
          <a:prstGeom prst="roundRect">
            <a:avLst>
              <a:gd name="adj" fmla="val 11111"/>
            </a:avLst>
          </a:prstGeom>
          <a:ln w="190500" cap="rnd">
            <a:solidFill>
              <a:srgbClr val="0070C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2290266"/>
          </a:xfrm>
        </p:spPr>
        <p:txBody>
          <a:bodyPr>
            <a:normAutofit/>
          </a:bodyPr>
          <a:lstStyle/>
          <a:p>
            <a:r>
              <a:rPr lang="ru-RU" sz="2000" dirty="0" smtClean="0">
                <a:latin typeface="Times New Roman" pitchFamily="18" charset="0"/>
                <a:cs typeface="Times New Roman" pitchFamily="18" charset="0"/>
              </a:rPr>
              <a:t>Ознакомление детей с народной культурой и традициями алтайского народа происходит во всех видах деятельности, затрагивает все образовательные области. Принцип интеграции образовательных областей позволяет  организовать эту работу интересно, разнообразно, так, чтобы всё, что мы, педагоги ДОО, хотим донести до детей, было воспринято ими глубоко и надолго.</a:t>
            </a:r>
            <a:endParaRPr lang="ru-RU" sz="2000" dirty="0">
              <a:latin typeface="Times New Roman" pitchFamily="18" charset="0"/>
              <a:cs typeface="Times New Roman" pitchFamily="18" charset="0"/>
            </a:endParaRPr>
          </a:p>
        </p:txBody>
      </p:sp>
      <p:pic>
        <p:nvPicPr>
          <p:cNvPr id="1027" name="Picture 3" descr="C:\Users\Неля Геннадьевна\Desktop\Урок(2)\20240125_16391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1537" y="2933945"/>
            <a:ext cx="4104456" cy="30783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3" y="2564903"/>
            <a:ext cx="5280589" cy="396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smtClean="0"/>
              <a:t/>
            </a:r>
            <a:br>
              <a:rPr lang="ru-RU" sz="3200" dirty="0" smtClean="0"/>
            </a:br>
            <a:r>
              <a:rPr lang="ru-RU" sz="2200" dirty="0" smtClean="0"/>
              <a:t>Наши мини -проекты</a:t>
            </a:r>
            <a:r>
              <a:rPr lang="ru-RU" sz="2200" dirty="0" smtClean="0"/>
              <a:t/>
            </a:r>
            <a:br>
              <a:rPr lang="ru-RU" sz="2200" dirty="0" smtClean="0"/>
            </a:br>
            <a:r>
              <a:rPr lang="ru-RU" sz="2200" dirty="0" smtClean="0"/>
              <a:t>Родина не обязательно должна быть большой. </a:t>
            </a:r>
            <a:r>
              <a:rPr lang="ru-RU" sz="3200" dirty="0" smtClean="0"/>
              <a:t>..</a:t>
            </a:r>
            <a:br>
              <a:rPr lang="ru-RU" sz="3200" dirty="0" smtClean="0"/>
            </a:br>
            <a:r>
              <a:rPr lang="ru-RU" sz="2000" dirty="0" smtClean="0"/>
              <a:t>«Моё село», «Моя родословная» , «Традиции нашей семьи»</a:t>
            </a:r>
            <a:r>
              <a:rPr lang="ru-RU" sz="3200" dirty="0" smtClean="0"/>
              <a:t/>
            </a:r>
            <a:br>
              <a:rPr lang="ru-RU" sz="3200" dirty="0" smtClean="0"/>
            </a:br>
            <a:r>
              <a:rPr lang="ru-RU" sz="3200" dirty="0" smtClean="0"/>
              <a:t/>
            </a:r>
            <a:br>
              <a:rPr lang="ru-RU" sz="3200" dirty="0" smtClean="0"/>
            </a:br>
            <a:r>
              <a:rPr lang="ru-RU" sz="3200" dirty="0" smtClean="0">
                <a:latin typeface="Times New Roman" pitchFamily="18" charset="0"/>
                <a:cs typeface="Times New Roman" pitchFamily="18" charset="0"/>
              </a:rPr>
              <a:t> </a:t>
            </a:r>
            <a:endParaRPr lang="ru-RU" sz="3200" dirty="0">
              <a:latin typeface="Times New Roman" pitchFamily="18" charset="0"/>
              <a:cs typeface="Times New Roman" pitchFamily="18" charset="0"/>
            </a:endParaRPr>
          </a:p>
        </p:txBody>
      </p:sp>
      <p:pic>
        <p:nvPicPr>
          <p:cNvPr id="1026" name="Picture 2" descr="C:\Users\Неля\Desktop\imageO8ME93UP.jpg"/>
          <p:cNvPicPr>
            <a:picLocks noGrp="1" noChangeAspect="1" noChangeArrowheads="1"/>
          </p:cNvPicPr>
          <p:nvPr>
            <p:ph sz="half" idx="2"/>
          </p:nvPr>
        </p:nvPicPr>
        <p:blipFill>
          <a:blip r:embed="rId3" cstate="print"/>
          <a:srcRect/>
          <a:stretch>
            <a:fillRect/>
          </a:stretch>
        </p:blipFill>
        <p:spPr bwMode="auto">
          <a:xfrm>
            <a:off x="4572000" y="1268760"/>
            <a:ext cx="4038600" cy="3028950"/>
          </a:xfrm>
          <a:prstGeom prst="rect">
            <a:avLst/>
          </a:prstGeom>
          <a:noFill/>
        </p:spPr>
      </p:pic>
      <p:pic>
        <p:nvPicPr>
          <p:cNvPr id="6" name="Picture 2" descr="C:\Users\Неля\Desktop\Ярослав     Серёжа\20170501_152012.jpg"/>
          <p:cNvPicPr>
            <a:picLocks noGrp="1" noChangeAspect="1" noChangeArrowheads="1"/>
          </p:cNvPicPr>
          <p:nvPr>
            <p:ph sz="half" idx="1"/>
          </p:nvPr>
        </p:nvPicPr>
        <p:blipFill>
          <a:blip r:embed="rId4" cstate="print"/>
          <a:srcRect/>
          <a:stretch>
            <a:fillRect/>
          </a:stretch>
        </p:blipFill>
        <p:spPr bwMode="auto">
          <a:xfrm>
            <a:off x="2123728" y="4149080"/>
            <a:ext cx="3871138" cy="2508497"/>
          </a:xfrm>
          <a:prstGeom prst="round2DiagRect">
            <a:avLst>
              <a:gd name="adj1" fmla="val 16667"/>
              <a:gd name="adj2" fmla="val 0"/>
            </a:avLst>
          </a:prstGeom>
          <a:ln w="88900" cap="sq">
            <a:solidFill>
              <a:srgbClr val="FFC000"/>
            </a:solidFill>
            <a:miter lim="800000"/>
          </a:ln>
          <a:effectLst>
            <a:outerShdw blurRad="254000" algn="tl" rotWithShape="0">
              <a:srgbClr val="000000">
                <a:alpha val="43000"/>
              </a:srgbClr>
            </a:outerShdw>
          </a:effectLst>
        </p:spPr>
      </p:pic>
      <p:pic>
        <p:nvPicPr>
          <p:cNvPr id="7" name="Picture 3" descr="C:\Users\Неля\Desktop\Ярослав     Серёжа\20170713_194038.jpg"/>
          <p:cNvPicPr>
            <a:picLocks noChangeAspect="1" noChangeArrowheads="1"/>
          </p:cNvPicPr>
          <p:nvPr/>
        </p:nvPicPr>
        <p:blipFill>
          <a:blip r:embed="rId5" cstate="print"/>
          <a:srcRect/>
          <a:stretch>
            <a:fillRect/>
          </a:stretch>
        </p:blipFill>
        <p:spPr bwMode="auto">
          <a:xfrm rot="5400000">
            <a:off x="-132523" y="4405694"/>
            <a:ext cx="2640293" cy="1584176"/>
          </a:xfrm>
          <a:prstGeom prst="roundRect">
            <a:avLst>
              <a:gd name="adj" fmla="val 11111"/>
            </a:avLst>
          </a:prstGeom>
          <a:ln w="190500" cap="rnd">
            <a:solidFill>
              <a:srgbClr val="00B0F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50" name="Picture 2" descr="C:\Users\Неля Геннадьевна\Desktop\алтай\IMG-20220317-WA000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42" t="23803" b="10666"/>
          <a:stretch/>
        </p:blipFill>
        <p:spPr bwMode="auto">
          <a:xfrm>
            <a:off x="6195870" y="4149080"/>
            <a:ext cx="2650529" cy="2413435"/>
          </a:xfrm>
          <a:prstGeom prst="roundRect">
            <a:avLst>
              <a:gd name="adj" fmla="val 4167"/>
            </a:avLst>
          </a:prstGeom>
          <a:solidFill>
            <a:srgbClr val="FFFFFF"/>
          </a:solidFill>
          <a:ln w="76200" cap="sq">
            <a:solidFill>
              <a:srgbClr val="00B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2051" name="Picture 3" descr="C:\Users\Неля Геннадьевна\Desktop\синичка\IMG-20221113-WA00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777" t="8809" r="19128" b="15708"/>
          <a:stretch/>
        </p:blipFill>
        <p:spPr bwMode="auto">
          <a:xfrm>
            <a:off x="2627784" y="1326340"/>
            <a:ext cx="1711569" cy="2567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Неля Геннадьевна\Desktop\осень\20231020_21494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36429" y="1629649"/>
            <a:ext cx="2426473" cy="18198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Неля Геннадьевна\Desktop\Урок(2)\20230815_123348.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3210"/>
          <a:stretch/>
        </p:blipFill>
        <p:spPr bwMode="auto">
          <a:xfrm rot="5400000">
            <a:off x="-771135" y="2991243"/>
            <a:ext cx="4505525" cy="29327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Неля Геннадьевна\Desktop\дети\20230517_0936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1319881"/>
            <a:ext cx="3528392" cy="264629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Родной посёлок – это мой детский сад и моя группа.</a:t>
            </a:r>
            <a:endParaRPr lang="ru-RU" sz="3200" dirty="0">
              <a:latin typeface="Times New Roman" pitchFamily="18" charset="0"/>
              <a:cs typeface="Times New Roman" pitchFamily="18" charset="0"/>
            </a:endParaRPr>
          </a:p>
        </p:txBody>
      </p:sp>
      <p:pic>
        <p:nvPicPr>
          <p:cNvPr id="4099" name="Picture 3" descr="C:\Users\Неля Геннадьевна\Desktop\Урок(2)\20230608_1123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3587007"/>
            <a:ext cx="4400256" cy="3300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t>Проект «Моё село»</a:t>
            </a:r>
            <a:endParaRPr lang="ru-RU" sz="2000" dirty="0"/>
          </a:p>
        </p:txBody>
      </p:sp>
      <p:sp>
        <p:nvSpPr>
          <p:cNvPr id="5" name="Содержимое 4"/>
          <p:cNvSpPr>
            <a:spLocks noGrp="1"/>
          </p:cNvSpPr>
          <p:nvPr>
            <p:ph sz="half" idx="2"/>
          </p:nvPr>
        </p:nvSpPr>
        <p:spPr>
          <a:xfrm>
            <a:off x="8641080" y="6080444"/>
            <a:ext cx="45719" cy="45719"/>
          </a:xfrm>
        </p:spPr>
        <p:txBody>
          <a:bodyPr>
            <a:normAutofit fontScale="25000" lnSpcReduction="20000"/>
          </a:bodyPr>
          <a:lstStyle/>
          <a:p>
            <a:endParaRPr lang="ru-RU" dirty="0"/>
          </a:p>
        </p:txBody>
      </p:sp>
      <p:sp>
        <p:nvSpPr>
          <p:cNvPr id="6" name="Содержимое 5"/>
          <p:cNvSpPr>
            <a:spLocks noGrp="1"/>
          </p:cNvSpPr>
          <p:nvPr>
            <p:ph sz="half" idx="1"/>
          </p:nvPr>
        </p:nvSpPr>
        <p:spPr/>
        <p:txBody>
          <a:bodyPr/>
          <a:lstStyle/>
          <a:p>
            <a:r>
              <a:rPr lang="ru-RU" dirty="0" smtClean="0"/>
              <a:t>Все знают, что </a:t>
            </a:r>
            <a:r>
              <a:rPr lang="ru-RU" dirty="0" err="1" smtClean="0"/>
              <a:t>Бий</a:t>
            </a:r>
            <a:r>
              <a:rPr lang="ru-RU" dirty="0" smtClean="0"/>
              <a:t> в переводе с алтайского господин, а наш посёлок называется </a:t>
            </a:r>
            <a:r>
              <a:rPr lang="ru-RU" dirty="0" err="1" smtClean="0"/>
              <a:t>Бийка</a:t>
            </a:r>
            <a:r>
              <a:rPr lang="ru-RU" dirty="0" smtClean="0"/>
              <a:t> – это значит госпожа. Основан в 1932 году.</a:t>
            </a:r>
            <a:endParaRPr lang="ru-RU" dirty="0"/>
          </a:p>
        </p:txBody>
      </p:sp>
      <p:pic>
        <p:nvPicPr>
          <p:cNvPr id="2050" name="Picture 2" descr="C:\Users\Неля\Desktop\яна лем\IMG-20171120-WA0012.jpg"/>
          <p:cNvPicPr>
            <a:picLocks noChangeAspect="1" noChangeArrowheads="1"/>
          </p:cNvPicPr>
          <p:nvPr/>
        </p:nvPicPr>
        <p:blipFill>
          <a:blip r:embed="rId3" cstate="print"/>
          <a:srcRect/>
          <a:stretch>
            <a:fillRect/>
          </a:stretch>
        </p:blipFill>
        <p:spPr bwMode="auto">
          <a:xfrm>
            <a:off x="4716016" y="1196752"/>
            <a:ext cx="2771168" cy="4926520"/>
          </a:xfrm>
          <a:prstGeom prst="roundRect">
            <a:avLst>
              <a:gd name="adj" fmla="val 11111"/>
            </a:avLst>
          </a:prstGeom>
          <a:ln w="190500" cap="rnd">
            <a:solidFill>
              <a:srgbClr val="0070C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Неля\Desktop\ЭКОЛЯТА\20181007_163703.jpg"/>
          <p:cNvPicPr>
            <a:picLocks noGrp="1" noChangeAspect="1" noChangeArrowheads="1"/>
          </p:cNvPicPr>
          <p:nvPr>
            <p:ph sz="half" idx="1"/>
          </p:nvPr>
        </p:nvPicPr>
        <p:blipFill>
          <a:blip r:embed="rId3" cstate="print"/>
          <a:srcRect/>
          <a:stretch>
            <a:fillRect/>
          </a:stretch>
        </p:blipFill>
        <p:spPr bwMode="auto">
          <a:xfrm>
            <a:off x="142848" y="3645024"/>
            <a:ext cx="5120568" cy="2880320"/>
          </a:xfrm>
          <a:prstGeom prst="roundRect">
            <a:avLst>
              <a:gd name="adj" fmla="val 11111"/>
            </a:avLst>
          </a:prstGeom>
          <a:ln w="190500" cap="rnd">
            <a:solidFill>
              <a:srgbClr val="0070C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Заголовок 1"/>
          <p:cNvSpPr>
            <a:spLocks noGrp="1"/>
          </p:cNvSpPr>
          <p:nvPr>
            <p:ph type="title"/>
          </p:nvPr>
        </p:nvSpPr>
        <p:spPr/>
        <p:txBody>
          <a:bodyPr/>
          <a:lstStyle/>
          <a:p>
            <a:r>
              <a:rPr lang="ru-RU" dirty="0" smtClean="0"/>
              <a:t>«Моё село»</a:t>
            </a:r>
            <a:endParaRPr lang="ru-RU" dirty="0"/>
          </a:p>
        </p:txBody>
      </p:sp>
      <p:pic>
        <p:nvPicPr>
          <p:cNvPr id="5" name="Picture 3" descr="C:\Users\Неля\Desktop\ЭКОЛЯТА\20181007_163011.jpg"/>
          <p:cNvPicPr>
            <a:picLocks noChangeAspect="1" noChangeArrowheads="1"/>
          </p:cNvPicPr>
          <p:nvPr/>
        </p:nvPicPr>
        <p:blipFill>
          <a:blip r:embed="rId4" cstate="print"/>
          <a:srcRect/>
          <a:stretch>
            <a:fillRect/>
          </a:stretch>
        </p:blipFill>
        <p:spPr bwMode="auto">
          <a:xfrm>
            <a:off x="2123728" y="1340768"/>
            <a:ext cx="4757954" cy="2676350"/>
          </a:xfrm>
          <a:prstGeom prst="roundRect">
            <a:avLst>
              <a:gd name="adj" fmla="val 11111"/>
            </a:avLst>
          </a:prstGeom>
          <a:ln w="190500" cap="rnd">
            <a:solidFill>
              <a:srgbClr val="00B05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Объект 2"/>
          <p:cNvSpPr>
            <a:spLocks noGrp="1"/>
          </p:cNvSpPr>
          <p:nvPr>
            <p:ph sz="half" idx="2"/>
          </p:nvPr>
        </p:nvSpPr>
        <p:spPr/>
        <p:txBody>
          <a:bodyPr/>
          <a:lstStyle/>
          <a:p>
            <a:endParaRPr lang="ru-RU" dirty="0"/>
          </a:p>
        </p:txBody>
      </p:sp>
    </p:spTree>
  </p:cSld>
  <p:clrMapOvr>
    <a:masterClrMapping/>
  </p:clrMapOvr>
  <p:transition>
    <p:dissolve/>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Неля\Desktop\лебедь.jpg"/>
          <p:cNvPicPr>
            <a:picLocks noGrp="1" noChangeAspect="1" noChangeArrowheads="1"/>
          </p:cNvPicPr>
          <p:nvPr>
            <p:ph sz="half" idx="2"/>
          </p:nvPr>
        </p:nvPicPr>
        <p:blipFill>
          <a:blip r:embed="rId3" cstate="print"/>
          <a:srcRect/>
          <a:stretch>
            <a:fillRect/>
          </a:stretch>
        </p:blipFill>
        <p:spPr bwMode="auto">
          <a:xfrm rot="20861175">
            <a:off x="266576" y="2111611"/>
            <a:ext cx="4577030" cy="2993697"/>
          </a:xfrm>
          <a:prstGeom prst="rect">
            <a:avLst/>
          </a:prstGeom>
          <a:noFill/>
        </p:spPr>
      </p:pic>
      <p:sp>
        <p:nvSpPr>
          <p:cNvPr id="2" name="Заголовок 1"/>
          <p:cNvSpPr>
            <a:spLocks noGrp="1"/>
          </p:cNvSpPr>
          <p:nvPr>
            <p:ph type="title"/>
          </p:nvPr>
        </p:nvSpPr>
        <p:spPr/>
        <p:txBody>
          <a:bodyPr>
            <a:normAutofit/>
          </a:bodyPr>
          <a:lstStyle/>
          <a:p>
            <a:pPr algn="l"/>
            <a:r>
              <a:rPr lang="ru-RU" sz="2000" dirty="0" smtClean="0"/>
              <a:t>Родина – это наши </a:t>
            </a:r>
            <a:r>
              <a:rPr lang="ru-RU" sz="2000" dirty="0" smtClean="0"/>
              <a:t>корни. </a:t>
            </a:r>
            <a:br>
              <a:rPr lang="ru-RU" sz="2000" dirty="0" smtClean="0"/>
            </a:br>
            <a:r>
              <a:rPr lang="ru-RU" sz="2000" dirty="0" smtClean="0"/>
              <a:t> </a:t>
            </a:r>
            <a:r>
              <a:rPr lang="ru-RU" sz="2000" dirty="0"/>
              <a:t>Л</a:t>
            </a:r>
            <a:r>
              <a:rPr lang="ru-RU" sz="2000" dirty="0" smtClean="0"/>
              <a:t>егенда рода </a:t>
            </a:r>
            <a:r>
              <a:rPr lang="ru-RU" sz="2000" dirty="0" err="1" smtClean="0"/>
              <a:t>Куу</a:t>
            </a:r>
            <a:r>
              <a:rPr lang="ru-RU" sz="2000" dirty="0" smtClean="0"/>
              <a:t>-Лебедь.</a:t>
            </a:r>
            <a:endParaRPr lang="ru-RU" sz="2000" dirty="0"/>
          </a:p>
        </p:txBody>
      </p:sp>
      <p:pic>
        <p:nvPicPr>
          <p:cNvPr id="1026" name="Picture 2" descr="C:\Users\Неля\Pictures\img300.jpg"/>
          <p:cNvPicPr>
            <a:picLocks noGrp="1" noChangeAspect="1" noChangeArrowheads="1"/>
          </p:cNvPicPr>
          <p:nvPr>
            <p:ph sz="half" idx="1"/>
          </p:nvPr>
        </p:nvPicPr>
        <p:blipFill>
          <a:blip r:embed="rId4" cstate="print"/>
          <a:srcRect/>
          <a:stretch>
            <a:fillRect/>
          </a:stretch>
        </p:blipFill>
        <p:spPr bwMode="auto">
          <a:xfrm rot="10800000">
            <a:off x="3707904" y="188640"/>
            <a:ext cx="4011374" cy="6478574"/>
          </a:xfrm>
          <a:prstGeom prst="rect">
            <a:avLst/>
          </a:prstGeom>
          <a:noFill/>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Родина – это память о прапрадедах.</a:t>
            </a:r>
            <a:endParaRPr lang="ru-RU" sz="3200" dirty="0">
              <a:latin typeface="Times New Roman" pitchFamily="18" charset="0"/>
              <a:cs typeface="Times New Roman" pitchFamily="18" charset="0"/>
            </a:endParaRPr>
          </a:p>
        </p:txBody>
      </p:sp>
      <p:pic>
        <p:nvPicPr>
          <p:cNvPr id="1026" name="Picture 2" descr="C:\Users\Неля\Desktop\ват\IMG-20160509-WA0010.jpg"/>
          <p:cNvPicPr>
            <a:picLocks noGrp="1" noChangeAspect="1" noChangeArrowheads="1"/>
          </p:cNvPicPr>
          <p:nvPr>
            <p:ph idx="1"/>
          </p:nvPr>
        </p:nvPicPr>
        <p:blipFill>
          <a:blip r:embed="rId3" cstate="print"/>
          <a:srcRect/>
          <a:stretch>
            <a:fillRect/>
          </a:stretch>
        </p:blipFill>
        <p:spPr bwMode="auto">
          <a:xfrm>
            <a:off x="4283968" y="1340768"/>
            <a:ext cx="3168352" cy="5328592"/>
          </a:xfrm>
          <a:prstGeom prst="roundRect">
            <a:avLst>
              <a:gd name="adj" fmla="val 11111"/>
            </a:avLst>
          </a:prstGeom>
          <a:ln w="190500" cap="rnd">
            <a:solidFill>
              <a:srgbClr val="92D05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18454668"/>
            <a:ext cx="1445986" cy="1927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Users\Неля Геннадьевна\Desktop\9 мая 2023\20230503_1112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 t="18120" r="20036"/>
          <a:stretch/>
        </p:blipFill>
        <p:spPr bwMode="auto">
          <a:xfrm rot="5400000">
            <a:off x="21112" y="2363264"/>
            <a:ext cx="4464497" cy="3427617"/>
          </a:xfrm>
          <a:prstGeom prst="rect">
            <a:avLst/>
          </a:prstGeom>
          <a:solidFill>
            <a:srgbClr val="FFFFFF">
              <a:shade val="85000"/>
            </a:srgbClr>
          </a:solidFill>
          <a:ln w="1905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Родина – это культура и традиции народов</a:t>
            </a:r>
            <a:endParaRPr lang="ru-RU" sz="3200" dirty="0">
              <a:latin typeface="Times New Roman" pitchFamily="18" charset="0"/>
              <a:cs typeface="Times New Roman" pitchFamily="18" charset="0"/>
            </a:endParaRPr>
          </a:p>
        </p:txBody>
      </p:sp>
      <p:pic>
        <p:nvPicPr>
          <p:cNvPr id="1027" name="Picture 3" descr="C:\Users\1\Desktop\дети детсад\20161021_153707.jpg"/>
          <p:cNvPicPr>
            <a:picLocks noGrp="1" noChangeAspect="1" noChangeArrowheads="1"/>
          </p:cNvPicPr>
          <p:nvPr>
            <p:ph idx="1"/>
          </p:nvPr>
        </p:nvPicPr>
        <p:blipFill>
          <a:blip r:embed="rId3" cstate="print"/>
          <a:srcRect/>
          <a:stretch>
            <a:fillRect/>
          </a:stretch>
        </p:blipFill>
        <p:spPr bwMode="auto">
          <a:xfrm rot="21082665">
            <a:off x="176278" y="1267444"/>
            <a:ext cx="4025102" cy="2655066"/>
          </a:xfrm>
          <a:prstGeom prst="ellipse">
            <a:avLst/>
          </a:prstGeom>
          <a:ln w="190500" cap="rnd">
            <a:solidFill>
              <a:srgbClr val="00B0F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146" name="Picture 2" descr="C:\Users\Неля Геннадьевна\Desktop\алтай\20240416_1635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01132">
            <a:off x="4333039" y="1198343"/>
            <a:ext cx="3751233" cy="2745532"/>
          </a:xfrm>
          <a:prstGeom prst="ellipse">
            <a:avLst/>
          </a:prstGeom>
          <a:ln w="190500" cap="rnd">
            <a:solidFill>
              <a:srgbClr val="FFFF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7" name="Picture 3" descr="C:\Users\Неля Геннадьевна\Desktop\единство\20221103_1028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3212976"/>
            <a:ext cx="4704522" cy="3528392"/>
          </a:xfrm>
          <a:prstGeom prst="ellipse">
            <a:avLst/>
          </a:prstGeom>
          <a:ln w="190500" cap="rnd">
            <a:solidFill>
              <a:srgbClr val="FF0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6394722"/>
          </a:xfrm>
        </p:spPr>
        <p:txBody>
          <a:bodyPr>
            <a:normAutofit/>
          </a:bodyPr>
          <a:lstStyle/>
          <a:p>
            <a:r>
              <a:rPr lang="ru-RU" sz="3200" dirty="0" smtClean="0"/>
              <a:t/>
            </a:r>
            <a:br>
              <a:rPr lang="ru-RU" sz="3200" dirty="0" smtClean="0"/>
            </a:br>
            <a:endParaRPr lang="ru-RU" sz="3200" dirty="0"/>
          </a:p>
        </p:txBody>
      </p:sp>
      <p:sp>
        <p:nvSpPr>
          <p:cNvPr id="2" name="Объект 1"/>
          <p:cNvSpPr>
            <a:spLocks noGrp="1"/>
          </p:cNvSpPr>
          <p:nvPr>
            <p:ph idx="1"/>
          </p:nvPr>
        </p:nvSpPr>
        <p:spPr>
          <a:xfrm>
            <a:off x="1619672" y="476672"/>
            <a:ext cx="5760640" cy="5549465"/>
          </a:xfrm>
        </p:spPr>
        <p:txBody>
          <a:bodyPr>
            <a:noAutofit/>
          </a:bodyPr>
          <a:lstStyle/>
          <a:p>
            <a:r>
              <a:rPr lang="ru-RU" sz="2000" b="1" dirty="0"/>
              <a:t>Одним </a:t>
            </a:r>
            <a:r>
              <a:rPr lang="ru-RU" sz="2000" b="1" dirty="0" smtClean="0"/>
              <a:t>из принципов </a:t>
            </a:r>
            <a:r>
              <a:rPr lang="ru-RU" sz="2000" b="1" dirty="0"/>
              <a:t> дошкольного образования является учёт этно-культурной ситуации развития детей, а также приобщение детей к социокультурным нормам, традициям семьи, общества и государства.</a:t>
            </a:r>
          </a:p>
          <a:p>
            <a:r>
              <a:rPr lang="ru-RU" sz="2000" b="1" dirty="0"/>
              <a:t>Вариативная часть образовательной программы направлена на этнокультурное </a:t>
            </a:r>
            <a:r>
              <a:rPr lang="ru-RU" sz="2000" b="1" u="sng" dirty="0">
                <a:hlinkClick r:id="rId3" tooltip="Воспитание детей. Материалы для педагогов"/>
              </a:rPr>
              <a:t>воспитание дошкольников</a:t>
            </a:r>
            <a:r>
              <a:rPr lang="ru-RU" sz="2000" b="1" dirty="0"/>
              <a:t>.</a:t>
            </a:r>
          </a:p>
          <a:p>
            <a:r>
              <a:rPr lang="ru-RU" sz="2000" b="1" dirty="0"/>
              <a:t>Реализация вариативной части образовательной программы осуществляется на основе Региональной программы по ознакомлению детей дошкольного возраста с малой Родиной - Республикой Алтай «Любимый край-Горный Алтай» через проектную деятельность</a:t>
            </a:r>
          </a:p>
          <a:p>
            <a:r>
              <a:rPr lang="ru-RU" sz="2000" b="1" dirty="0"/>
              <a:t> </a:t>
            </a:r>
            <a:r>
              <a:rPr lang="ru-RU" sz="2000" b="1" i="1" dirty="0"/>
              <a:t>«Моя малая Родина»</a:t>
            </a:r>
            <a:r>
              <a:rPr lang="ru-RU" sz="2000" b="1" dirty="0"/>
              <a:t> и программу </a:t>
            </a:r>
            <a:r>
              <a:rPr lang="ru-RU" sz="2000" b="1" dirty="0" err="1"/>
              <a:t>эколого</a:t>
            </a:r>
            <a:r>
              <a:rPr lang="ru-RU" sz="2000" b="1" dirty="0"/>
              <a:t> - краеведческого направления </a:t>
            </a:r>
            <a:r>
              <a:rPr lang="ru-RU" sz="2000" b="1" i="1" dirty="0"/>
              <a:t>«Я живу в Республике Алтай»,</a:t>
            </a:r>
            <a:endParaRPr lang="ru-RU" sz="2000" b="1" dirty="0"/>
          </a:p>
        </p:txBody>
      </p:sp>
    </p:spTree>
  </p:cSld>
  <p:clrMapOvr>
    <a:masterClrMapping/>
  </p:clrMapOvr>
  <p:transition>
    <p:dissolve/>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latin typeface="Times New Roman" pitchFamily="18" charset="0"/>
                <a:cs typeface="Times New Roman" pitchFamily="18" charset="0"/>
              </a:rPr>
              <a:t>Родина </a:t>
            </a:r>
            <a:endParaRPr lang="ru-RU" b="1" dirty="0">
              <a:latin typeface="Times New Roman" pitchFamily="18" charset="0"/>
              <a:cs typeface="Times New Roman" pitchFamily="18" charset="0"/>
            </a:endParaRPr>
          </a:p>
        </p:txBody>
      </p:sp>
      <p:sp>
        <p:nvSpPr>
          <p:cNvPr id="4" name="Содержимое 3"/>
          <p:cNvSpPr>
            <a:spLocks noGrp="1"/>
          </p:cNvSpPr>
          <p:nvPr>
            <p:ph idx="1"/>
          </p:nvPr>
        </p:nvSpPr>
        <p:spPr/>
        <p:txBody>
          <a:bodyPr>
            <a:normAutofit lnSpcReduction="10000"/>
          </a:bodyPr>
          <a:lstStyle/>
          <a:p>
            <a:r>
              <a:rPr lang="ru-RU" b="1" i="1" dirty="0" smtClean="0"/>
              <a:t>«Малая Родина, малая Родина,</a:t>
            </a:r>
            <a:endParaRPr lang="ru-RU" dirty="0" smtClean="0"/>
          </a:p>
          <a:p>
            <a:r>
              <a:rPr lang="ru-RU" b="1" i="1" dirty="0" smtClean="0"/>
              <a:t>Наша весна и любовь,</a:t>
            </a:r>
            <a:endParaRPr lang="ru-RU" dirty="0" smtClean="0"/>
          </a:p>
          <a:p>
            <a:r>
              <a:rPr lang="ru-RU" b="1" i="1" dirty="0" smtClean="0"/>
              <a:t>Горечь рябины и сладость смородины,</a:t>
            </a:r>
            <a:endParaRPr lang="ru-RU" dirty="0" smtClean="0"/>
          </a:p>
          <a:p>
            <a:r>
              <a:rPr lang="ru-RU" b="1" i="1" dirty="0" smtClean="0"/>
              <a:t>Осени хмурая бровь…</a:t>
            </a:r>
            <a:endParaRPr lang="ru-RU" dirty="0" smtClean="0"/>
          </a:p>
          <a:p>
            <a:r>
              <a:rPr lang="ru-RU" b="1" i="1" dirty="0" smtClean="0"/>
              <a:t>Сколько бы ни было читано - пройдено</a:t>
            </a:r>
            <a:endParaRPr lang="ru-RU" dirty="0" smtClean="0"/>
          </a:p>
          <a:p>
            <a:r>
              <a:rPr lang="ru-RU" b="1" i="1" dirty="0" smtClean="0"/>
              <a:t>Лет, километров и строк,</a:t>
            </a:r>
            <a:endParaRPr lang="ru-RU" dirty="0" smtClean="0"/>
          </a:p>
          <a:p>
            <a:r>
              <a:rPr lang="ru-RU" b="1" i="1" dirty="0" smtClean="0"/>
              <a:t>С нами всегда наша малая  Родина-</a:t>
            </a:r>
            <a:endParaRPr lang="ru-RU" dirty="0" smtClean="0"/>
          </a:p>
          <a:p>
            <a:r>
              <a:rPr lang="ru-RU" b="1" i="1" dirty="0" smtClean="0"/>
              <a:t>Наш благодатный исток…»</a:t>
            </a:r>
            <a:endParaRPr lang="ru-RU" dirty="0"/>
          </a:p>
        </p:txBody>
      </p:sp>
    </p:spTree>
  </p:cSld>
  <p:clrMapOvr>
    <a:masterClrMapping/>
  </p:clrMapOvr>
  <p:transition>
    <p:dissolve/>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Неля Геннадьевна\Desktop\9 мая 2023\20230428_1039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25534" y="3185973"/>
            <a:ext cx="3816426" cy="286231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57200" y="274638"/>
            <a:ext cx="8229600" cy="2640380"/>
          </a:xfrm>
        </p:spPr>
        <p:txBody>
          <a:bodyPr>
            <a:normAutofit/>
          </a:bodyPr>
          <a:lstStyle/>
          <a:p>
            <a:endParaRPr lang="ru-RU" sz="2000" dirty="0"/>
          </a:p>
        </p:txBody>
      </p:sp>
      <p:pic>
        <p:nvPicPr>
          <p:cNvPr id="5" name="Рисунок 4" descr="Picture backgroun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04664"/>
            <a:ext cx="5400600" cy="3112023"/>
          </a:xfrm>
          <a:prstGeom prst="rect">
            <a:avLst/>
          </a:prstGeom>
          <a:noFill/>
          <a:ln>
            <a:noFill/>
          </a:ln>
        </p:spPr>
      </p:pic>
      <p:pic>
        <p:nvPicPr>
          <p:cNvPr id="7172" name="Picture 4" descr="C:\Users\Неля Геннадьевна\Desktop\на сайт\20230914_100706.jpg"/>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4885" t="20669" r="3018" b="16272"/>
          <a:stretch/>
        </p:blipFill>
        <p:spPr bwMode="auto">
          <a:xfrm>
            <a:off x="3203848" y="4077072"/>
            <a:ext cx="5134709" cy="26368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146250"/>
          </a:xfrm>
        </p:spPr>
        <p:txBody>
          <a:bodyPr>
            <a:normAutofit/>
          </a:bodyPr>
          <a:lstStyle/>
          <a:p>
            <a:pPr algn="l"/>
            <a:r>
              <a:rPr lang="ru-RU" sz="2000" dirty="0" smtClean="0"/>
              <a:t>Важную роль в процессе этнокультурного воспитания дошкольников играют родители, которые активно  участвуют в обновлении и пополнение  мини-музея, организации и проведении тематических досугов, спортивных мероприятий, национальных праздников и творческих выставок.</a:t>
            </a:r>
            <a:endParaRPr lang="ru-RU" sz="2000" dirty="0"/>
          </a:p>
        </p:txBody>
      </p:sp>
      <p:pic>
        <p:nvPicPr>
          <p:cNvPr id="8194" name="Picture 2" descr="C:\Users\Неля Геннадьевна\Desktop\осень\20231020_115430.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581" t="12406" b="13283"/>
          <a:stretch/>
        </p:blipFill>
        <p:spPr bwMode="auto">
          <a:xfrm>
            <a:off x="4283968" y="2408312"/>
            <a:ext cx="4542937" cy="262596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Неля Геннадьевна\Desktop\осень\20231027_1612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34" r="14229"/>
          <a:stretch/>
        </p:blipFill>
        <p:spPr bwMode="auto">
          <a:xfrm>
            <a:off x="251520" y="2408312"/>
            <a:ext cx="3620570" cy="33969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544"/>
          <a:stretch/>
        </p:blipFill>
        <p:spPr bwMode="auto">
          <a:xfrm>
            <a:off x="3872090" y="4666038"/>
            <a:ext cx="3397057" cy="2075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1187"/>
      </p:ext>
    </p:extLst>
  </p:cSld>
  <p:clrMapOvr>
    <a:masterClrMapping/>
  </p:clrMapOvr>
  <p:transition>
    <p:dissolve/>
    <p:sndAc>
      <p:stSnd>
        <p:snd r:embed="rId2"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274638"/>
            <a:ext cx="6851104" cy="2362274"/>
          </a:xfrm>
        </p:spPr>
        <p:txBody>
          <a:bodyPr>
            <a:normAutofit/>
          </a:bodyPr>
          <a:lstStyle/>
          <a:p>
            <a:r>
              <a:rPr lang="ru-RU" sz="2400" b="1" dirty="0"/>
              <a:t>Итогом проектов  является создание презентаций, фотоальбомов, выставок, видеороликов и мероприятий, посредством которых ребята пополняют свои знания о малой родине и Отечестве.</a:t>
            </a:r>
          </a:p>
        </p:txBody>
      </p:sp>
      <p:sp>
        <p:nvSpPr>
          <p:cNvPr id="3" name="Объект 2"/>
          <p:cNvSpPr>
            <a:spLocks noGrp="1"/>
          </p:cNvSpPr>
          <p:nvPr>
            <p:ph idx="1"/>
          </p:nvPr>
        </p:nvSpPr>
        <p:spPr>
          <a:xfrm>
            <a:off x="428596" y="2636912"/>
            <a:ext cx="8229600" cy="3389225"/>
          </a:xfrm>
        </p:spPr>
        <p:txBody>
          <a:bodyPr>
            <a:normAutofit/>
          </a:bodyPr>
          <a:lstStyle/>
          <a:p>
            <a:pPr marL="0" indent="0">
              <a:buNone/>
            </a:pPr>
            <a:r>
              <a:rPr lang="ru-RU" dirty="0" smtClean="0"/>
              <a:t>Предлагаем вашему вниманию видеоролик  из цикла «Патриотическое воспитание дошкольников» </a:t>
            </a:r>
          </a:p>
          <a:p>
            <a:pPr marL="0" indent="0">
              <a:buNone/>
            </a:pPr>
            <a:endParaRPr lang="ru-RU" dirty="0" smtClean="0"/>
          </a:p>
          <a:p>
            <a:endParaRPr lang="ru-RU" dirty="0"/>
          </a:p>
        </p:txBody>
      </p:sp>
    </p:spTree>
    <p:extLst>
      <p:ext uri="{BB962C8B-B14F-4D97-AF65-F5344CB8AC3E}">
        <p14:creationId xmlns:p14="http://schemas.microsoft.com/office/powerpoint/2010/main" val="1495795478"/>
      </p:ext>
    </p:extLst>
  </p:cSld>
  <p:clrMapOvr>
    <a:masterClrMapping/>
  </p:clrMapOvr>
  <p:transition>
    <p:dissolve/>
    <p:sndAc>
      <p:stSnd>
        <p:snd r:embed="rId2"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71600" y="332656"/>
            <a:ext cx="7128792" cy="6192688"/>
          </a:xfrm>
        </p:spPr>
        <p:txBody>
          <a:bodyPr>
            <a:normAutofit/>
          </a:bodyPr>
          <a:lstStyle/>
          <a:p>
            <a:r>
              <a:rPr lang="ru-RU" sz="2000" b="1" dirty="0" smtClean="0"/>
              <a:t>Основной </a:t>
            </a:r>
            <a:r>
              <a:rPr lang="ru-RU" sz="2000" b="1" dirty="0"/>
              <a:t>целью проекта </a:t>
            </a:r>
            <a:r>
              <a:rPr lang="ru-RU" sz="2000" b="1" i="1" dirty="0"/>
              <a:t>«Моя малая Родина»</a:t>
            </a:r>
            <a:r>
              <a:rPr lang="ru-RU" sz="2000" b="1" dirty="0"/>
              <a:t> является приобщение детей дошкольного возраста к культуре, истории и традициям народов Республики Алтай.</a:t>
            </a:r>
            <a:br>
              <a:rPr lang="ru-RU" sz="2000" b="1" dirty="0"/>
            </a:br>
            <a:r>
              <a:rPr lang="ru-RU" sz="2000" b="1" u="sng" dirty="0"/>
              <a:t>Для достижения цели были поставлены следующие задачи</a:t>
            </a:r>
            <a:r>
              <a:rPr lang="ru-RU" sz="2000" b="1" dirty="0"/>
              <a:t>:</a:t>
            </a:r>
            <a:br>
              <a:rPr lang="ru-RU" sz="2000" b="1" dirty="0"/>
            </a:br>
            <a:r>
              <a:rPr lang="ru-RU" sz="2000" b="1" dirty="0"/>
              <a:t>-создать условия для приобщения дошкольников к культурно-историческому наследию наших предков;</a:t>
            </a:r>
            <a:br>
              <a:rPr lang="ru-RU" sz="2000" b="1" dirty="0"/>
            </a:br>
            <a:r>
              <a:rPr lang="ru-RU" sz="2000" b="1" dirty="0"/>
              <a:t>-познакомить детей с искусством, бытом и традициями народов Республики Алтай;</a:t>
            </a:r>
            <a:br>
              <a:rPr lang="ru-RU" sz="2000" b="1" dirty="0"/>
            </a:br>
            <a:r>
              <a:rPr lang="ru-RU" sz="2000" b="1" dirty="0"/>
              <a:t>-повысить педагогическую компетентность родителей в вопросах воспитания чувства любви к малой родине у дошкольников;</a:t>
            </a:r>
            <a:br>
              <a:rPr lang="ru-RU" sz="2000" b="1" dirty="0"/>
            </a:br>
            <a:r>
              <a:rPr lang="ru-RU" sz="2000" b="1" dirty="0"/>
              <a:t>-воспитывать любовь и бережное отношение к природе родного края;</a:t>
            </a:r>
            <a:br>
              <a:rPr lang="ru-RU" sz="2000" b="1" dirty="0"/>
            </a:br>
            <a:r>
              <a:rPr lang="ru-RU" sz="2000" b="1" dirty="0"/>
              <a:t>-воспитывать уважение к традициям и обычаям многочисленных народов.</a:t>
            </a:r>
          </a:p>
        </p:txBody>
      </p:sp>
      <p:sp>
        <p:nvSpPr>
          <p:cNvPr id="2" name="Объект 1"/>
          <p:cNvSpPr>
            <a:spLocks noGrp="1"/>
          </p:cNvSpPr>
          <p:nvPr>
            <p:ph sz="half" idx="1"/>
          </p:nvPr>
        </p:nvSpPr>
        <p:spPr>
          <a:xfrm>
            <a:off x="179512" y="1600200"/>
            <a:ext cx="4316288" cy="4525963"/>
          </a:xfrm>
        </p:spPr>
        <p:txBody>
          <a:bodyPr/>
          <a:lstStyle/>
          <a:p>
            <a:endParaRPr lang="ru-RU" b="1" dirty="0"/>
          </a:p>
        </p:txBody>
      </p:sp>
      <p:sp>
        <p:nvSpPr>
          <p:cNvPr id="3" name="Объект 2"/>
          <p:cNvSpPr>
            <a:spLocks noGrp="1"/>
          </p:cNvSpPr>
          <p:nvPr>
            <p:ph sz="half" idx="2"/>
          </p:nvPr>
        </p:nvSpPr>
        <p:spPr>
          <a:xfrm>
            <a:off x="4648200" y="1600200"/>
            <a:ext cx="4028256" cy="4525963"/>
          </a:xfrm>
        </p:spPr>
        <p:txBody>
          <a:bodyPr/>
          <a:lstStyle/>
          <a:p>
            <a:endParaRPr lang="ru-RU" dirty="0"/>
          </a:p>
        </p:txBody>
      </p:sp>
    </p:spTree>
  </p:cSld>
  <p:clrMapOvr>
    <a:masterClrMapping/>
  </p:clrMapOvr>
  <p:transition>
    <p:dissolve/>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5890666"/>
          </a:xfrm>
        </p:spPr>
        <p:txBody>
          <a:bodyPr>
            <a:normAutofit/>
          </a:bodyPr>
          <a:lstStyle/>
          <a:p>
            <a:pPr algn="l"/>
            <a:endParaRPr lang="ru-RU" sz="2000" b="1" dirty="0"/>
          </a:p>
        </p:txBody>
      </p:sp>
      <p:sp>
        <p:nvSpPr>
          <p:cNvPr id="2" name="Объект 1"/>
          <p:cNvSpPr>
            <a:spLocks noGrp="1"/>
          </p:cNvSpPr>
          <p:nvPr>
            <p:ph sz="half" idx="1"/>
          </p:nvPr>
        </p:nvSpPr>
        <p:spPr>
          <a:xfrm>
            <a:off x="1403648" y="764704"/>
            <a:ext cx="6120680" cy="5361459"/>
          </a:xfrm>
        </p:spPr>
        <p:txBody>
          <a:bodyPr>
            <a:normAutofit fontScale="62500" lnSpcReduction="20000"/>
          </a:bodyPr>
          <a:lstStyle/>
          <a:p>
            <a:r>
              <a:rPr lang="ru-RU" dirty="0"/>
              <a:t>Для систематизации работы по </a:t>
            </a:r>
            <a:r>
              <a:rPr lang="ru-RU" b="1" dirty="0"/>
              <a:t>этнокультурному </a:t>
            </a:r>
            <a:r>
              <a:rPr lang="ru-RU" b="1" u="sng" dirty="0">
                <a:hlinkClick r:id="rId3" tooltip="Воспитание ребенка. Консультации для родителей"/>
              </a:rPr>
              <a:t>воспитанию дошкольников</a:t>
            </a:r>
            <a:r>
              <a:rPr lang="ru-RU" dirty="0"/>
              <a:t> разработаны мини - проекты для каждой возрастной группы, которые затрагивают все образовательные области и </a:t>
            </a:r>
            <a:r>
              <a:rPr lang="ru-RU" b="1" dirty="0"/>
              <a:t>реализуются</a:t>
            </a:r>
            <a:r>
              <a:rPr lang="ru-RU" dirty="0"/>
              <a:t> в ходе организованной образовательной деятельности, совместной и самостоятельной деятельности детей.</a:t>
            </a:r>
          </a:p>
          <a:p>
            <a:r>
              <a:rPr lang="ru-RU" dirty="0"/>
              <a:t>-проекты, направленные на развитие речи </a:t>
            </a:r>
            <a:r>
              <a:rPr lang="ru-RU" b="1" dirty="0"/>
              <a:t>дошкольников</a:t>
            </a:r>
            <a:r>
              <a:rPr lang="ru-RU" dirty="0"/>
              <a:t> путем изучения малых форм народного фольклора, чтения сказок и произведений поэтов и писателей народов  республики Алтай;</a:t>
            </a:r>
          </a:p>
          <a:p>
            <a:r>
              <a:rPr lang="ru-RU" dirty="0"/>
              <a:t>-проекты, направленные на формирование познавательных интересов об окружающем мире Республики Алтай;</a:t>
            </a:r>
          </a:p>
          <a:p>
            <a:r>
              <a:rPr lang="ru-RU" dirty="0"/>
              <a:t>-проекты, направленные на развитие творческих способностей </a:t>
            </a:r>
            <a:r>
              <a:rPr lang="ru-RU" b="1" dirty="0"/>
              <a:t>дошкольников через</a:t>
            </a:r>
            <a:r>
              <a:rPr lang="ru-RU" dirty="0"/>
              <a:t> знакомство с декоративно - прикладным искусством и фольклором народов Республики Алтай.</a:t>
            </a:r>
          </a:p>
          <a:p>
            <a:r>
              <a:rPr lang="ru-RU" dirty="0"/>
              <a:t>-проекты, направленные на сохранение и укрепление здоровья </a:t>
            </a:r>
            <a:r>
              <a:rPr lang="ru-RU" b="1" dirty="0"/>
              <a:t>дошкольников через</a:t>
            </a:r>
            <a:r>
              <a:rPr lang="ru-RU" dirty="0"/>
              <a:t> знакомство с национальными видами спорта.</a:t>
            </a:r>
          </a:p>
        </p:txBody>
      </p:sp>
      <p:sp>
        <p:nvSpPr>
          <p:cNvPr id="3" name="Объект 2"/>
          <p:cNvSpPr>
            <a:spLocks noGrp="1"/>
          </p:cNvSpPr>
          <p:nvPr>
            <p:ph sz="half" idx="2"/>
          </p:nvPr>
        </p:nvSpPr>
        <p:spPr/>
        <p:txBody>
          <a:bodyPr>
            <a:normAutofit fontScale="62500" lnSpcReduction="20000"/>
          </a:bodyPr>
          <a:lstStyle/>
          <a:p>
            <a:pPr marL="0" indent="0" algn="r">
              <a:buNone/>
            </a:pPr>
            <a:endParaRPr lang="ru-RU" dirty="0"/>
          </a:p>
        </p:txBody>
      </p:sp>
    </p:spTree>
  </p:cSld>
  <p:clrMapOvr>
    <a:masterClrMapping/>
  </p:clrMapOvr>
  <p:transition>
    <p:dissolve/>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547664" y="332656"/>
            <a:ext cx="6984776" cy="5962674"/>
          </a:xfrm>
        </p:spPr>
        <p:txBody>
          <a:bodyPr>
            <a:normAutofit/>
          </a:bodyPr>
          <a:lstStyle/>
          <a:p>
            <a:r>
              <a:rPr lang="ru-RU" sz="2200" b="1" dirty="0"/>
              <a:t>Мини - проекты взаимосвязаны и дополняют друг друга. На каждом возрастном этапе тематические отделы повторяются с последующим усложнением, в соответствии с возрастными особенностями дошкольников.</a:t>
            </a:r>
            <a:br>
              <a:rPr lang="ru-RU" sz="2200" b="1" dirty="0"/>
            </a:br>
            <a:r>
              <a:rPr lang="ru-RU" sz="2200" b="1" dirty="0"/>
              <a:t>Для успешной реализации каждого мини-проекта созданы организационные, информационные и материально- технические условия, разработан план и этапы реализации проекта, направленные на достижение предполагаемых результатов.</a:t>
            </a:r>
            <a:br>
              <a:rPr lang="ru-RU" sz="2200" b="1" dirty="0"/>
            </a:br>
            <a:r>
              <a:rPr lang="ru-RU" sz="2200" b="1" dirty="0"/>
              <a:t>Воспитанники старшей разновозрастной группы изучают программу </a:t>
            </a:r>
            <a:r>
              <a:rPr lang="ru-RU" sz="2200" b="1" i="1" dirty="0"/>
              <a:t>«Моя малая Родина»</a:t>
            </a:r>
            <a:r>
              <a:rPr lang="ru-RU" sz="2200" b="1" dirty="0"/>
              <a:t>, направленную на этнокультурное воспитание дошкольников через знакомство с природой, историей и культурой родного края</a:t>
            </a:r>
            <a:r>
              <a:rPr lang="ru-RU" sz="3200" dirty="0"/>
              <a:t>.</a:t>
            </a:r>
          </a:p>
        </p:txBody>
      </p:sp>
      <p:sp>
        <p:nvSpPr>
          <p:cNvPr id="2" name="Объект 1"/>
          <p:cNvSpPr>
            <a:spLocks noGrp="1"/>
          </p:cNvSpPr>
          <p:nvPr>
            <p:ph sz="half" idx="1"/>
          </p:nvPr>
        </p:nvSpPr>
        <p:spPr/>
        <p:txBody>
          <a:bodyPr/>
          <a:lstStyle/>
          <a:p>
            <a:endParaRPr lang="ru-RU"/>
          </a:p>
        </p:txBody>
      </p:sp>
      <p:sp>
        <p:nvSpPr>
          <p:cNvPr id="3" name="Объект 2"/>
          <p:cNvSpPr>
            <a:spLocks noGrp="1"/>
          </p:cNvSpPr>
          <p:nvPr>
            <p:ph sz="half" idx="2"/>
          </p:nvPr>
        </p:nvSpPr>
        <p:spPr/>
        <p:txBody>
          <a:bodyPr/>
          <a:lstStyle/>
          <a:p>
            <a:endParaRPr lang="ru-RU"/>
          </a:p>
        </p:txBody>
      </p:sp>
    </p:spTree>
  </p:cSld>
  <p:clrMapOvr>
    <a:masterClrMapping/>
  </p:clrMapOvr>
  <p:transition>
    <p:dissolve/>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260648"/>
            <a:ext cx="6923112" cy="1656184"/>
          </a:xfrm>
        </p:spPr>
        <p:txBody>
          <a:bodyPr>
            <a:normAutofit fontScale="90000"/>
          </a:bodyPr>
          <a:lstStyle/>
          <a:p>
            <a:pPr algn="l"/>
            <a:r>
              <a:rPr lang="ru-RU" sz="2000" b="1" dirty="0" smtClean="0"/>
              <a:t/>
            </a:r>
            <a:br>
              <a:rPr lang="ru-RU" sz="2000" b="1" dirty="0" smtClean="0"/>
            </a:br>
            <a:r>
              <a:rPr lang="ru-RU" sz="2000" b="1" dirty="0"/>
              <a:t/>
            </a:r>
            <a:br>
              <a:rPr lang="ru-RU" sz="2000" b="1" dirty="0"/>
            </a:br>
            <a:r>
              <a:rPr lang="ru-RU" sz="2000" b="1" dirty="0" smtClean="0"/>
              <a:t/>
            </a:r>
            <a:br>
              <a:rPr lang="ru-RU" sz="2000" b="1" dirty="0" smtClean="0"/>
            </a:br>
            <a:r>
              <a:rPr lang="ru-RU" sz="2000" b="1" dirty="0"/>
              <a:t/>
            </a:r>
            <a:br>
              <a:rPr lang="ru-RU" sz="2000" b="1" dirty="0"/>
            </a:br>
            <a:r>
              <a:rPr lang="ru-RU" sz="2000" b="1" dirty="0" smtClean="0"/>
              <a:t>Групповые комнаты и коридорные помещения оформлены в стиле </a:t>
            </a:r>
            <a:r>
              <a:rPr lang="ru-RU" sz="2000" b="1" dirty="0" err="1" smtClean="0"/>
              <a:t>этнодизайна</a:t>
            </a:r>
            <a:r>
              <a:rPr lang="ru-RU" sz="2000" b="1" dirty="0" smtClean="0"/>
              <a:t>, отражающие художественные ценности и эстетические нормы народов, проживающих в республике.  В детском саду функционирует мини-музей истории и быта, где представлены разделы:</a:t>
            </a:r>
            <a:br>
              <a:rPr lang="ru-RU" sz="2000" b="1" dirty="0" smtClean="0"/>
            </a:br>
            <a:r>
              <a:rPr lang="ru-RU" sz="2000" b="1" dirty="0" smtClean="0"/>
              <a:t>«Домашняя утварь и предметы быта», «Алтайский орнамент»,  «Алтайский национальный костюм», «Экспозиция алтайского аила». Используемые экспонаты музея соответствуют программным требованиям и вариативны по годам обучения.</a:t>
            </a:r>
            <a:endParaRPr lang="ru-RU" sz="2000" b="1" dirty="0"/>
          </a:p>
        </p:txBody>
      </p:sp>
      <p:pic>
        <p:nvPicPr>
          <p:cNvPr id="4100" name="Picture 4" descr="C:\Users\Неля Геннадьевна\Desktop\9 мая 2023\20231108_165356.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8891"/>
          <a:stretch/>
        </p:blipFill>
        <p:spPr bwMode="auto">
          <a:xfrm rot="5400000">
            <a:off x="200164" y="3264332"/>
            <a:ext cx="3275678" cy="30289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t="24642"/>
          <a:stretch/>
        </p:blipFill>
        <p:spPr bwMode="auto">
          <a:xfrm>
            <a:off x="4067944" y="2996952"/>
            <a:ext cx="3394472" cy="3410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793429"/>
      </p:ext>
    </p:extLst>
  </p:cSld>
  <p:clrMapOvr>
    <a:masterClrMapping/>
  </p:clrMapOvr>
  <p:transition>
    <p:dissolve/>
    <p:sndAc>
      <p:stSnd>
        <p:snd r:embed="rId2"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4797152"/>
            <a:ext cx="6779096" cy="936104"/>
          </a:xfrm>
        </p:spPr>
        <p:txBody>
          <a:bodyPr>
            <a:normAutofit/>
          </a:bodyPr>
          <a:lstStyle/>
          <a:p>
            <a:pPr algn="l"/>
            <a:r>
              <a:rPr lang="ru-RU" sz="2000" b="1" dirty="0" smtClean="0"/>
              <a:t>                                                            Наш мини - музей</a:t>
            </a:r>
            <a:endParaRPr lang="ru-RU" sz="2000" b="1" dirty="0"/>
          </a:p>
        </p:txBody>
      </p:sp>
      <p:pic>
        <p:nvPicPr>
          <p:cNvPr id="5122"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t="20050"/>
          <a:stretch/>
        </p:blipFill>
        <p:spPr bwMode="auto">
          <a:xfrm>
            <a:off x="107504" y="2204864"/>
            <a:ext cx="418810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C:\Users\Неля Геннадьевна\Desktop\алтай\20240417_083720.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620688"/>
            <a:ext cx="5286075" cy="396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016743"/>
      </p:ext>
    </p:extLst>
  </p:cSld>
  <p:clrMapOvr>
    <a:masterClrMapping/>
  </p:clrMapOvr>
  <p:transition>
    <p:dissolve/>
    <p:sndAc>
      <p:stSnd>
        <p:snd r:embed="rId2"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rmAutofit fontScale="90000"/>
          </a:bodyPr>
          <a:lstStyle/>
          <a:p>
            <a:r>
              <a:rPr lang="ru-RU" dirty="0" smtClean="0"/>
              <a:t>Предметно – пространственная среда</a:t>
            </a:r>
            <a:endParaRPr lang="ru-RU" dirty="0"/>
          </a:p>
        </p:txBody>
      </p:sp>
      <p:pic>
        <p:nvPicPr>
          <p:cNvPr id="5" name="Picture 2" descr="C:\Users\Неля Геннадьевна\Desktop\алтай\20210913_142958.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645024"/>
            <a:ext cx="4038600" cy="3028950"/>
          </a:xfrm>
          <a:prstGeom prst="roundRect">
            <a:avLst>
              <a:gd name="adj" fmla="val 11111"/>
            </a:avLst>
          </a:prstGeom>
          <a:ln w="190500" cap="rnd">
            <a:solidFill>
              <a:srgbClr val="00B05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3" descr="C:\Users\Неля Геннадьевна\Desktop\алтай\20210913_143044.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87551" y="2555903"/>
            <a:ext cx="4536504" cy="3402378"/>
          </a:xfrm>
          <a:prstGeom prst="roundRect">
            <a:avLst>
              <a:gd name="adj" fmla="val 11111"/>
            </a:avLst>
          </a:prstGeom>
          <a:ln w="190500" cap="rnd">
            <a:solidFill>
              <a:srgbClr val="FFC00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Times New Roman" pitchFamily="18" charset="0"/>
                <a:cs typeface="Times New Roman" pitchFamily="18" charset="0"/>
              </a:rPr>
              <a:t>Предметно-пространственная среда</a:t>
            </a:r>
            <a:endParaRPr lang="ru-RU" sz="3200" dirty="0">
              <a:latin typeface="Times New Roman" pitchFamily="18" charset="0"/>
              <a:cs typeface="Times New Roman" pitchFamily="18" charset="0"/>
            </a:endParaRPr>
          </a:p>
        </p:txBody>
      </p:sp>
      <p:pic>
        <p:nvPicPr>
          <p:cNvPr id="5" name="Picture 2" descr="C:\Users\Неля Геннадьевна\Desktop\9 мая 2023\20231108_164739.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20861" y="2447891"/>
            <a:ext cx="4824536" cy="36184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Неля Геннадьевна\Desktop\9 мая 2023\20231103_164642.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23555" y="2015843"/>
            <a:ext cx="4824536" cy="36184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sndAc>
      <p:stSnd>
        <p:snd r:embed="rId2" name="chimes.wav"/>
      </p:stSnd>
    </p:sndAc>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1795</TotalTime>
  <Words>307</Words>
  <Application>Microsoft Office PowerPoint</Application>
  <PresentationFormat>Экран (4:3)</PresentationFormat>
  <Paragraphs>40</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               </vt:lpstr>
      <vt:lpstr> </vt:lpstr>
      <vt:lpstr>Основной целью проекта «Моя малая Родина» является приобщение детей дошкольного возраста к культуре, истории и традициям народов Республики Алтай. Для достижения цели были поставлены следующие задачи: -создать условия для приобщения дошкольников к культурно-историческому наследию наших предков; -познакомить детей с искусством, бытом и традициями народов Республики Алтай; -повысить педагогическую компетентность родителей в вопросах воспитания чувства любви к малой родине у дошкольников; -воспитывать любовь и бережное отношение к природе родного края; -воспитывать уважение к традициям и обычаям многочисленных народов.</vt:lpstr>
      <vt:lpstr>Презентация PowerPoint</vt:lpstr>
      <vt:lpstr>Мини - проекты взаимосвязаны и дополняют друг друга. На каждом возрастном этапе тематические отделы повторяются с последующим усложнением, в соответствии с возрастными особенностями дошкольников. Для успешной реализации каждого мини-проекта созданы организационные, информационные и материально- технические условия, разработан план и этапы реализации проекта, направленные на достижение предполагаемых результатов. Воспитанники старшей разновозрастной группы изучают программу «Моя малая Родина», направленную на этнокультурное воспитание дошкольников через знакомство с природой, историей и культурой родного края.</vt:lpstr>
      <vt:lpstr>    Групповые комнаты и коридорные помещения оформлены в стиле этнодизайна, отражающие художественные ценности и эстетические нормы народов, проживающих в республике.  В детском саду функционирует мини-музей истории и быта, где представлены разделы: «Домашняя утварь и предметы быта», «Алтайский орнамент»,  «Алтайский национальный костюм», «Экспозиция алтайского аила». Используемые экспонаты музея соответствуют программным требованиям и вариативны по годам обучения.</vt:lpstr>
      <vt:lpstr>                                                            Наш мини - музей</vt:lpstr>
      <vt:lpstr>Предметно – пространственная среда</vt:lpstr>
      <vt:lpstr>Предметно-пространственная среда</vt:lpstr>
      <vt:lpstr>    В каждой групповой комнате есть уголок национальной культуры, в содержание которого входит: - куклы в национальных костюмах; - предметы декоративно-прикладного искусства; - художественная литература на русском и алтайском языках; - государственная символика; - дидактические игры. Созданы и функционируют этно-кружки, художественные  мастерские, семейные  гостиные.</vt:lpstr>
      <vt:lpstr>Презентация PowerPoint</vt:lpstr>
      <vt:lpstr>Ознакомление детей с народной культурой и традициями алтайского народа происходит во всех видах деятельности, затрагивает все образовательные области. Принцип интеграции образовательных областей позволяет  организовать эту работу интересно, разнообразно, так, чтобы всё, что мы, педагоги ДОО, хотим донести до детей, было воспринято ими глубоко и надолго.</vt:lpstr>
      <vt:lpstr> Наши мини -проекты Родина не обязательно должна быть большой. .. «Моё село», «Моя родословная» , «Традиции нашей семьи»   </vt:lpstr>
      <vt:lpstr>Родной посёлок – это мой детский сад и моя группа.</vt:lpstr>
      <vt:lpstr>Проект «Моё село»</vt:lpstr>
      <vt:lpstr>«Моё село»</vt:lpstr>
      <vt:lpstr>Родина – это наши корни.   Легенда рода Куу-Лебедь.</vt:lpstr>
      <vt:lpstr>Родина – это память о прапрадедах.</vt:lpstr>
      <vt:lpstr>Родина – это культура и традиции народов</vt:lpstr>
      <vt:lpstr>Родина </vt:lpstr>
      <vt:lpstr>Презентация PowerPoint</vt:lpstr>
      <vt:lpstr>Важную роль в процессе этнокультурного воспитания дошкольников играют родители, которые активно  участвуют в обновлении и пополнение  мини-музея, организации и проведении тематических досугов, спортивных мероприятий, национальных праздников и творческих выставок.</vt:lpstr>
      <vt:lpstr>Итогом проектов  является создание презентаций, фотоальбомов, выставок, видеороликов и мероприятий, посредством которых ребята пополняют свои знания о малой родине и Отечестве.</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Неля Геннадьевна</cp:lastModifiedBy>
  <cp:revision>127</cp:revision>
  <dcterms:created xsi:type="dcterms:W3CDTF">2013-07-11T19:13:42Z</dcterms:created>
  <dcterms:modified xsi:type="dcterms:W3CDTF">2024-08-22T07:52:45Z</dcterms:modified>
</cp:coreProperties>
</file>